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17"/>
  </p:notesMasterIdLst>
  <p:sldIdLst>
    <p:sldId id="309" r:id="rId6"/>
    <p:sldId id="323" r:id="rId7"/>
    <p:sldId id="317" r:id="rId8"/>
    <p:sldId id="318" r:id="rId9"/>
    <p:sldId id="324" r:id="rId10"/>
    <p:sldId id="319" r:id="rId11"/>
    <p:sldId id="257" r:id="rId12"/>
    <p:sldId id="329" r:id="rId13"/>
    <p:sldId id="325" r:id="rId14"/>
    <p:sldId id="326" r:id="rId15"/>
    <p:sldId id="327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scalle Cup" initials="PC" lastIdx="1" clrIdx="0">
    <p:extLst>
      <p:ext uri="{19B8F6BF-5375-455C-9EA6-DF929625EA0E}">
        <p15:presenceInfo xmlns:p15="http://schemas.microsoft.com/office/powerpoint/2012/main" userId="S::p.cup@helicon.nl::acdf420d-3d1b-463e-9173-44ff0cd1b36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E8E008-B024-40ED-A34E-EFA418EF00BB}" v="10" dt="2020-02-18T10:14:47.9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le Cup" userId="acdf420d-3d1b-463e-9173-44ff0cd1b36a" providerId="ADAL" clId="{01E8E008-B024-40ED-A34E-EFA418EF00BB}"/>
    <pc:docChg chg="custSel modSld">
      <pc:chgData name="Pascalle Cup" userId="acdf420d-3d1b-463e-9173-44ff0cd1b36a" providerId="ADAL" clId="{01E8E008-B024-40ED-A34E-EFA418EF00BB}" dt="2020-02-18T10:14:47.908" v="9" actId="20577"/>
      <pc:docMkLst>
        <pc:docMk/>
      </pc:docMkLst>
      <pc:sldChg chg="addSp delSp modSp addCm">
        <pc:chgData name="Pascalle Cup" userId="acdf420d-3d1b-463e-9173-44ff0cd1b36a" providerId="ADAL" clId="{01E8E008-B024-40ED-A34E-EFA418EF00BB}" dt="2020-02-18T09:37:52.125" v="5" actId="1589"/>
        <pc:sldMkLst>
          <pc:docMk/>
          <pc:sldMk cId="1464873169" sldId="325"/>
        </pc:sldMkLst>
        <pc:picChg chg="add del mod">
          <ac:chgData name="Pascalle Cup" userId="acdf420d-3d1b-463e-9173-44ff0cd1b36a" providerId="ADAL" clId="{01E8E008-B024-40ED-A34E-EFA418EF00BB}" dt="2020-02-18T09:37:40.263" v="4" actId="1076"/>
          <ac:picMkLst>
            <pc:docMk/>
            <pc:sldMk cId="1464873169" sldId="325"/>
            <ac:picMk id="3" creationId="{1A6C4580-7D1B-4B36-9CEE-6F06D5EA7672}"/>
          </ac:picMkLst>
        </pc:picChg>
      </pc:sldChg>
      <pc:sldChg chg="modSp">
        <pc:chgData name="Pascalle Cup" userId="acdf420d-3d1b-463e-9173-44ff0cd1b36a" providerId="ADAL" clId="{01E8E008-B024-40ED-A34E-EFA418EF00BB}" dt="2020-02-18T10:14:47.908" v="9" actId="20577"/>
        <pc:sldMkLst>
          <pc:docMk/>
          <pc:sldMk cId="1562081281" sldId="329"/>
        </pc:sldMkLst>
        <pc:spChg chg="mod">
          <ac:chgData name="Pascalle Cup" userId="acdf420d-3d1b-463e-9173-44ff0cd1b36a" providerId="ADAL" clId="{01E8E008-B024-40ED-A34E-EFA418EF00BB}" dt="2020-02-18T10:14:47.908" v="9" actId="20577"/>
          <ac:spMkLst>
            <pc:docMk/>
            <pc:sldMk cId="1562081281" sldId="329"/>
            <ac:spMk id="9" creationId="{00000000-0000-0000-0000-000000000000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18T10:37:52.106" idx="1">
    <p:pos x="4686" y="3448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52C0B-1B2A-4969-8D82-B2F3BB04F221}" type="datetimeFigureOut">
              <a:rPr lang="nl-NL" smtClean="0"/>
              <a:t>18-2-2020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0D72F-ED81-4A15-9275-E5B93BAEB9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972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B16E3-DB88-43F2-B191-AB6D10F233E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4456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B16E3-DB88-43F2-B191-AB6D10F233E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265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668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71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9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7E4C-19F1-4586-87AA-751BC1D0EDC5}" type="datetimeFigureOut">
              <a:rPr lang="nl-NL" smtClean="0"/>
              <a:t>18-2-2020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BBD5-A2CB-4D4A-AD4E-FF50A4DD4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0732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7E4C-19F1-4586-87AA-751BC1D0EDC5}" type="datetimeFigureOut">
              <a:rPr lang="nl-NL" smtClean="0"/>
              <a:t>18-2-2020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BBD5-A2CB-4D4A-AD4E-FF50A4DD4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7218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7E4C-19F1-4586-87AA-751BC1D0EDC5}" type="datetimeFigureOut">
              <a:rPr lang="nl-NL" smtClean="0"/>
              <a:t>18-2-2020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BBD5-A2CB-4D4A-AD4E-FF50A4DD4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1177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7E4C-19F1-4586-87AA-751BC1D0EDC5}" type="datetimeFigureOut">
              <a:rPr lang="nl-NL" smtClean="0"/>
              <a:t>18-2-2020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BBD5-A2CB-4D4A-AD4E-FF50A4DD4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1715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7E4C-19F1-4586-87AA-751BC1D0EDC5}" type="datetimeFigureOut">
              <a:rPr lang="nl-NL" smtClean="0"/>
              <a:t>18-2-2020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BBD5-A2CB-4D4A-AD4E-FF50A4DD4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6362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7E4C-19F1-4586-87AA-751BC1D0EDC5}" type="datetimeFigureOut">
              <a:rPr lang="nl-NL" smtClean="0"/>
              <a:t>18-2-2020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BBD5-A2CB-4D4A-AD4E-FF50A4DD4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68067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7E4C-19F1-4586-87AA-751BC1D0EDC5}" type="datetimeFigureOut">
              <a:rPr lang="nl-NL" smtClean="0"/>
              <a:t>18-2-2020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BBD5-A2CB-4D4A-AD4E-FF50A4DD4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71080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7E4C-19F1-4586-87AA-751BC1D0EDC5}" type="datetimeFigureOut">
              <a:rPr lang="nl-NL" smtClean="0"/>
              <a:t>18-2-2020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BBD5-A2CB-4D4A-AD4E-FF50A4DD4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5024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66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7E4C-19F1-4586-87AA-751BC1D0EDC5}" type="datetimeFigureOut">
              <a:rPr lang="nl-NL" smtClean="0"/>
              <a:t>18-2-2020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BBD5-A2CB-4D4A-AD4E-FF50A4DD4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3717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7E4C-19F1-4586-87AA-751BC1D0EDC5}" type="datetimeFigureOut">
              <a:rPr lang="nl-NL" smtClean="0"/>
              <a:t>18-2-2020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BBD5-A2CB-4D4A-AD4E-FF50A4DD4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6812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7E4C-19F1-4586-87AA-751BC1D0EDC5}" type="datetimeFigureOut">
              <a:rPr lang="nl-NL" smtClean="0"/>
              <a:t>18-2-2020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BBD5-A2CB-4D4A-AD4E-FF50A4DD4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8774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03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0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81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3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53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20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78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50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67E4C-19F1-4586-87AA-751BC1D0EDC5}" type="datetimeFigureOut">
              <a:rPr lang="nl-NL" smtClean="0"/>
              <a:t>18-2-2020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FBBD5-A2CB-4D4A-AD4E-FF50A4DD4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452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nagementpro.nl/gastcolumns/vijf-tips-voor-softe-projectmanagers-tip-2-have-a-pla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hyperlink" Target="https://managementmodellensite.nl/krachtenveldanalyse/#.XFgTOlxKhPY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hyperlink" Target="https://haagsebeek.nl/server/multimediaserve/7534/Hoe-maak-ik-een-krachtenveldanalyse.pdf" TargetMode="External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7B352FC-1F44-4AB9-A2BD-FBF231C6B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084FF0-D45F-41BB-99A5-08901C9BA1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95" r="3927" b="-1"/>
          <a:stretch/>
        </p:blipFill>
        <p:spPr>
          <a:xfrm>
            <a:off x="-2" y="-1"/>
            <a:ext cx="12192001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4505DDB-6A0F-496F-9016-4862A0DA9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210" y="4909985"/>
            <a:ext cx="3212386" cy="1185353"/>
          </a:xfrm>
        </p:spPr>
        <p:txBody>
          <a:bodyPr anchor="ctr">
            <a:normAutofit/>
          </a:bodyPr>
          <a:lstStyle/>
          <a:p>
            <a:r>
              <a:rPr lang="nl-NL" sz="2600"/>
              <a:t>De Community verbonden.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221D469-FFC3-43C5-BF9A-A886D468EC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0734" y="4909984"/>
            <a:ext cx="2228641" cy="1185353"/>
          </a:xfrm>
        </p:spPr>
        <p:txBody>
          <a:bodyPr anchor="ctr">
            <a:normAutofit/>
          </a:bodyPr>
          <a:lstStyle/>
          <a:p>
            <a:r>
              <a:rPr lang="nl-NL" sz="1700" dirty="0"/>
              <a:t>Lesweek 3,</a:t>
            </a:r>
          </a:p>
          <a:p>
            <a:r>
              <a:rPr lang="nl-NL" sz="1700" dirty="0"/>
              <a:t>Dinsdag 18 -12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5175711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28936" y="5498088"/>
            <a:ext cx="1021458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119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" name="Rectangle 98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4" name="Rectangle 100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Rectangle 102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6" name="Rectangle 104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DEB796F-AEF5-45A9-A975-865AA9A288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70" r="-2" b="-2"/>
          <a:stretch/>
        </p:blipFill>
        <p:spPr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17" name="Freeform: Shape 106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8" name="Freeform: Shape 108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7507160-284B-4F1F-B3C5-7947E70FEBF2}"/>
              </a:ext>
            </a:extLst>
          </p:cNvPr>
          <p:cNvSpPr/>
          <p:nvPr/>
        </p:nvSpPr>
        <p:spPr>
          <a:xfrm>
            <a:off x="374904" y="856488"/>
            <a:ext cx="4992624" cy="124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j-lt"/>
                <a:ea typeface="+mj-ea"/>
                <a:cs typeface="+mj-cs"/>
              </a:rPr>
              <a:t>Hoe gaan we het doen?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B9245DF-7C96-4932-9BF5-728BFB536918}"/>
              </a:ext>
            </a:extLst>
          </p:cNvPr>
          <p:cNvSpPr txBox="1"/>
          <p:nvPr/>
        </p:nvSpPr>
        <p:spPr>
          <a:xfrm>
            <a:off x="374904" y="2522949"/>
            <a:ext cx="5065776" cy="34023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Groepen</a:t>
            </a:r>
            <a:r>
              <a:rPr lang="en-US" dirty="0"/>
              <a:t> </a:t>
            </a:r>
            <a:r>
              <a:rPr lang="en-US" dirty="0" err="1"/>
              <a:t>presenteren</a:t>
            </a:r>
            <a:r>
              <a:rPr lang="en-US" dirty="0"/>
              <a:t> om de </a:t>
            </a:r>
            <a:r>
              <a:rPr lang="en-US" dirty="0" err="1"/>
              <a:t>beurt</a:t>
            </a:r>
            <a:r>
              <a:rPr lang="en-US" dirty="0"/>
              <a:t> </a:t>
            </a:r>
            <a:r>
              <a:rPr lang="en-US" dirty="0" err="1"/>
              <a:t>hun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1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Maximaal</a:t>
            </a:r>
            <a:r>
              <a:rPr lang="en-US" dirty="0"/>
              <a:t> 5 </a:t>
            </a:r>
            <a:r>
              <a:rPr lang="en-US" dirty="0" err="1"/>
              <a:t>minuten</a:t>
            </a:r>
            <a:r>
              <a:rPr lang="en-US" dirty="0"/>
              <a:t> 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Na de </a:t>
            </a:r>
            <a:r>
              <a:rPr lang="en-US" dirty="0" err="1"/>
              <a:t>presentatie</a:t>
            </a:r>
            <a:r>
              <a:rPr lang="en-US" dirty="0"/>
              <a:t> </a:t>
            </a:r>
            <a:r>
              <a:rPr lang="en-US" dirty="0" err="1"/>
              <a:t>vult</a:t>
            </a:r>
            <a:r>
              <a:rPr lang="en-US" dirty="0"/>
              <a:t> </a:t>
            </a:r>
            <a:r>
              <a:rPr lang="en-US" dirty="0" err="1"/>
              <a:t>iedere</a:t>
            </a:r>
            <a:r>
              <a:rPr lang="en-US" dirty="0"/>
              <a:t>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groep</a:t>
            </a:r>
            <a:r>
              <a:rPr lang="en-US" dirty="0"/>
              <a:t> </a:t>
            </a:r>
            <a:r>
              <a:rPr lang="en-US" dirty="0" err="1"/>
              <a:t>samen</a:t>
            </a:r>
            <a:r>
              <a:rPr lang="en-US" dirty="0"/>
              <a:t> het ‘input sheet’ in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geeft</a:t>
            </a:r>
            <a:r>
              <a:rPr lang="en-US" dirty="0"/>
              <a:t> die </a:t>
            </a:r>
            <a:r>
              <a:rPr lang="en-US" dirty="0" err="1"/>
              <a:t>aan</a:t>
            </a:r>
            <a:r>
              <a:rPr lang="en-US" dirty="0"/>
              <a:t> de </a:t>
            </a:r>
            <a:r>
              <a:rPr lang="en-US" dirty="0" err="1"/>
              <a:t>presenterende</a:t>
            </a:r>
            <a:r>
              <a:rPr lang="en-US" dirty="0"/>
              <a:t> </a:t>
            </a:r>
            <a:r>
              <a:rPr lang="en-US" dirty="0" err="1"/>
              <a:t>groep</a:t>
            </a:r>
            <a:r>
              <a:rPr lang="en-US" dirty="0"/>
              <a:t>.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We </a:t>
            </a:r>
            <a:r>
              <a:rPr lang="en-US" dirty="0" err="1"/>
              <a:t>spreken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; </a:t>
            </a:r>
            <a:r>
              <a:rPr lang="en-US" dirty="0" err="1"/>
              <a:t>als</a:t>
            </a:r>
            <a:r>
              <a:rPr lang="en-US" dirty="0"/>
              <a:t> je </a:t>
            </a:r>
            <a:r>
              <a:rPr lang="en-US" dirty="0" err="1"/>
              <a:t>vragen</a:t>
            </a:r>
            <a:r>
              <a:rPr lang="en-US" dirty="0"/>
              <a:t> </a:t>
            </a:r>
            <a:r>
              <a:rPr lang="en-US" dirty="0" err="1"/>
              <a:t>hebt</a:t>
            </a:r>
            <a:r>
              <a:rPr lang="en-US" dirty="0"/>
              <a:t> over de input,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afloop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elkaar</a:t>
            </a:r>
            <a:r>
              <a:rPr lang="en-US" dirty="0"/>
              <a:t> op consult.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Ook de </a:t>
            </a:r>
            <a:r>
              <a:rPr lang="en-US" dirty="0" err="1"/>
              <a:t>docenten</a:t>
            </a:r>
            <a:r>
              <a:rPr lang="en-US" dirty="0"/>
              <a:t> </a:t>
            </a:r>
            <a:r>
              <a:rPr lang="en-US" dirty="0" err="1"/>
              <a:t>vullen</a:t>
            </a:r>
            <a:r>
              <a:rPr lang="en-US" dirty="0"/>
              <a:t> per </a:t>
            </a:r>
            <a:r>
              <a:rPr lang="en-US" dirty="0" err="1"/>
              <a:t>groep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‘input sheet’ in.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362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6">
            <a:extLst>
              <a:ext uri="{FF2B5EF4-FFF2-40B4-BE49-F238E27FC236}">
                <a16:creationId xmlns:a16="http://schemas.microsoft.com/office/drawing/2014/main" id="{E8692C0E-60E1-439F-A1D6-F1CABA5F9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1" descr="Afbeelding met schermafbeelding, speler, straat&#10;&#10;Automatisch gegenereerde beschrijving">
            <a:extLst>
              <a:ext uri="{FF2B5EF4-FFF2-40B4-BE49-F238E27FC236}">
                <a16:creationId xmlns:a16="http://schemas.microsoft.com/office/drawing/2014/main" id="{BA265246-D576-4AC6-BFFE-3AC58E07F0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26" r="-1" b="3900"/>
          <a:stretch/>
        </p:blipFill>
        <p:spPr>
          <a:xfrm>
            <a:off x="797264" y="401541"/>
            <a:ext cx="10689336" cy="5571396"/>
          </a:xfrm>
          <a:prstGeom prst="rect">
            <a:avLst/>
          </a:prstGeom>
        </p:spPr>
      </p:pic>
      <p:sp>
        <p:nvSpPr>
          <p:cNvPr id="13" name="Rectangle 8">
            <a:extLst>
              <a:ext uri="{FF2B5EF4-FFF2-40B4-BE49-F238E27FC236}">
                <a16:creationId xmlns:a16="http://schemas.microsoft.com/office/drawing/2014/main" id="{11DC99DB-7E80-4D1E-9069-4489287AE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264" y="6338062"/>
            <a:ext cx="1068933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B0B4C7-ED1F-47FB-AA86-5C0CF97DC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59424" y="4216653"/>
            <a:ext cx="73152" cy="4206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654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7CD717-77CA-4C60-8991-99E125D09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was ook alweer de bedoeling?! 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1960AE80-09AA-4B0B-8215-7B6F430168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6709" y="2335213"/>
            <a:ext cx="10238581" cy="3729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NL" sz="1800" i="1" dirty="0">
                <a:solidFill>
                  <a:srgbClr val="000000"/>
                </a:solidFill>
                <a:latin typeface="Avenir Next LT Pro" panose="020B0504020202020204" pitchFamily="34" charset="0"/>
              </a:rPr>
              <a:t>Je gaat met een groepje medestudenten een </a:t>
            </a:r>
            <a:r>
              <a:rPr lang="nl-NL" sz="1800" b="1" i="1" dirty="0">
                <a:solidFill>
                  <a:schemeClr val="accent1"/>
                </a:solidFill>
                <a:latin typeface="Avenir Next LT Pro" panose="020B0504020202020204" pitchFamily="34" charset="0"/>
              </a:rPr>
              <a:t>community </a:t>
            </a:r>
            <a:r>
              <a:rPr lang="nl-NL" sz="1800" i="1" dirty="0">
                <a:solidFill>
                  <a:srgbClr val="000000"/>
                </a:solidFill>
                <a:latin typeface="Avenir Next LT Pro" panose="020B0504020202020204" pitchFamily="34" charset="0"/>
              </a:rPr>
              <a:t>opstarten. Startpunt is een groepje mensen dat iets wil doen met een </a:t>
            </a:r>
            <a:r>
              <a:rPr lang="nl-NL" sz="1800" b="1" i="1" dirty="0">
                <a:solidFill>
                  <a:schemeClr val="accent1"/>
                </a:solidFill>
                <a:latin typeface="Avenir Next LT Pro" panose="020B0504020202020204" pitchFamily="34" charset="0"/>
              </a:rPr>
              <a:t>maatschappelijk belangrijk thema</a:t>
            </a:r>
            <a:r>
              <a:rPr lang="nl-NL" sz="1800" i="1" dirty="0">
                <a:solidFill>
                  <a:srgbClr val="000000"/>
                </a:solidFill>
                <a:latin typeface="Avenir Next LT Pro" panose="020B0504020202020204" pitchFamily="34" charset="0"/>
              </a:rPr>
              <a:t>. Jullie gaan hen adviseren in het</a:t>
            </a:r>
            <a:r>
              <a:rPr lang="nl-NL" sz="1800" i="1" dirty="0">
                <a:solidFill>
                  <a:schemeClr val="accent1"/>
                </a:solidFill>
                <a:latin typeface="Avenir Next LT Pro" panose="020B0504020202020204" pitchFamily="34" charset="0"/>
              </a:rPr>
              <a:t> </a:t>
            </a:r>
            <a:r>
              <a:rPr lang="nl-NL" sz="1800" b="1" i="1" dirty="0">
                <a:solidFill>
                  <a:schemeClr val="accent1"/>
                </a:solidFill>
                <a:latin typeface="Avenir Next LT Pro" panose="020B0504020202020204" pitchFamily="34" charset="0"/>
              </a:rPr>
              <a:t>bouwen van een community</a:t>
            </a:r>
            <a:r>
              <a:rPr lang="nl-NL" sz="1800" i="1" dirty="0">
                <a:solidFill>
                  <a:schemeClr val="accent1"/>
                </a:solidFill>
                <a:latin typeface="Avenir Next LT Pro" panose="020B0504020202020204" pitchFamily="34" charset="0"/>
              </a:rPr>
              <a:t> </a:t>
            </a:r>
            <a:r>
              <a:rPr lang="nl-NL" sz="1800" i="1" dirty="0">
                <a:solidFill>
                  <a:srgbClr val="000000"/>
                </a:solidFill>
                <a:latin typeface="Avenir Next LT Pro" panose="020B0504020202020204" pitchFamily="34" charset="0"/>
              </a:rPr>
              <a:t>rond dat thema. Door o.a. onderzoek te doen naar ontwikkelingen op dat gebied, een </a:t>
            </a:r>
            <a:r>
              <a:rPr lang="nl-NL" sz="1800" b="1" i="1" dirty="0">
                <a:solidFill>
                  <a:schemeClr val="accent1"/>
                </a:solidFill>
                <a:latin typeface="Avenir Next LT Pro" panose="020B0504020202020204" pitchFamily="34" charset="0"/>
              </a:rPr>
              <a:t>stakeholders analyse</a:t>
            </a:r>
            <a:r>
              <a:rPr lang="nl-NL" sz="1800" i="1" dirty="0">
                <a:solidFill>
                  <a:schemeClr val="accent1"/>
                </a:solidFill>
                <a:latin typeface="Avenir Next LT Pro" panose="020B0504020202020204" pitchFamily="34" charset="0"/>
              </a:rPr>
              <a:t> </a:t>
            </a:r>
            <a:r>
              <a:rPr lang="nl-NL" sz="1800" i="1" dirty="0">
                <a:solidFill>
                  <a:srgbClr val="000000"/>
                </a:solidFill>
                <a:latin typeface="Avenir Next LT Pro" panose="020B0504020202020204" pitchFamily="34" charset="0"/>
              </a:rPr>
              <a:t>te maken, expertise over het </a:t>
            </a:r>
            <a:r>
              <a:rPr lang="nl-NL" sz="1800" b="1" i="1" dirty="0">
                <a:solidFill>
                  <a:schemeClr val="accent1"/>
                </a:solidFill>
                <a:latin typeface="Avenir Next LT Pro" panose="020B0504020202020204" pitchFamily="34" charset="0"/>
              </a:rPr>
              <a:t>onderwerp</a:t>
            </a:r>
            <a:r>
              <a:rPr lang="nl-NL" sz="1800" b="1" i="1" dirty="0">
                <a:solidFill>
                  <a:srgbClr val="000000"/>
                </a:solidFill>
                <a:latin typeface="Avenir Next LT Pro" panose="020B0504020202020204" pitchFamily="34" charset="0"/>
              </a:rPr>
              <a:t> </a:t>
            </a:r>
            <a:r>
              <a:rPr lang="nl-NL" sz="1800" i="1" dirty="0">
                <a:solidFill>
                  <a:srgbClr val="000000"/>
                </a:solidFill>
                <a:latin typeface="Avenir Next LT Pro" panose="020B0504020202020204" pitchFamily="34" charset="0"/>
              </a:rPr>
              <a:t>te geven en door mensen te vinden die mee willen doen, ga je met en voor die initiatiefnemers aan de slag. In 8 weken tijd werk je toe naar een </a:t>
            </a:r>
            <a:r>
              <a:rPr lang="nl-NL" sz="1800" b="1" i="1" dirty="0">
                <a:solidFill>
                  <a:srgbClr val="000000"/>
                </a:solidFill>
                <a:latin typeface="Avenir Next LT Pro" panose="020B0504020202020204" pitchFamily="34" charset="0"/>
              </a:rPr>
              <a:t>plan voor de lange termijn </a:t>
            </a:r>
            <a:r>
              <a:rPr lang="nl-NL" sz="1800" i="1" dirty="0">
                <a:solidFill>
                  <a:srgbClr val="000000"/>
                </a:solidFill>
                <a:latin typeface="Avenir Next LT Pro" panose="020B0504020202020204" pitchFamily="34" charset="0"/>
              </a:rPr>
              <a:t>voor die community. Een van de onderdelen van dat plan is een </a:t>
            </a:r>
            <a:r>
              <a:rPr lang="nl-NL" sz="1800" b="1" i="1" dirty="0">
                <a:solidFill>
                  <a:srgbClr val="000000"/>
                </a:solidFill>
                <a:latin typeface="Avenir Next LT Pro" panose="020B0504020202020204" pitchFamily="34" charset="0"/>
              </a:rPr>
              <a:t>bijeenkomst</a:t>
            </a:r>
            <a:r>
              <a:rPr lang="nl-NL" sz="1800" i="1" dirty="0">
                <a:solidFill>
                  <a:srgbClr val="000000"/>
                </a:solidFill>
                <a:latin typeface="Avenir Next LT Pro" panose="020B0504020202020204" pitchFamily="34" charset="0"/>
              </a:rPr>
              <a:t>. Dit kan een aftrapbijeenkomst zijn met geïnteresseerden of al echt een bijeenkomst om de leden van de community te binden. Die bijeenkomst gaan jullie ook echt </a:t>
            </a:r>
            <a:r>
              <a:rPr lang="nl-NL" sz="1800" b="1" i="1" dirty="0">
                <a:solidFill>
                  <a:srgbClr val="000000"/>
                </a:solidFill>
                <a:latin typeface="Avenir Next LT Pro" panose="020B0504020202020204" pitchFamily="34" charset="0"/>
              </a:rPr>
              <a:t>organiseren en uitvoeren</a:t>
            </a:r>
            <a:r>
              <a:rPr lang="nl-NL" sz="1800" i="1" dirty="0">
                <a:solidFill>
                  <a:srgbClr val="000000"/>
                </a:solidFill>
                <a:latin typeface="Avenir Next LT Pro" panose="020B0504020202020204" pitchFamily="34" charset="0"/>
              </a:rPr>
              <a:t>. Daarna geven jullie het stokje over en kan de community verder. Al jullie bevindingen, adviezen en dromen voor deze community vat je aan het einde samen in een zgn. </a:t>
            </a:r>
            <a:r>
              <a:rPr lang="nl-NL" sz="1800" b="1" i="1" dirty="0">
                <a:solidFill>
                  <a:srgbClr val="000000"/>
                </a:solidFill>
                <a:latin typeface="Avenir Next LT Pro" panose="020B0504020202020204" pitchFamily="34" charset="0"/>
              </a:rPr>
              <a:t>Wensenkaart</a:t>
            </a:r>
            <a:r>
              <a:rPr lang="nl-NL" sz="1800" i="1" dirty="0">
                <a:solidFill>
                  <a:srgbClr val="000000"/>
                </a:solidFill>
                <a:latin typeface="Avenir Next LT Pro" panose="020B0504020202020204" pitchFamily="34" charset="0"/>
              </a:rPr>
              <a:t>; dat is jullie cadeau aan de community. 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954684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60DA80-7630-4B43-98EE-28371A878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Tot nu toe gedaan! </a:t>
            </a:r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116CB0D0-D734-4F98-8AD2-A7A1825A3B94}"/>
              </a:ext>
            </a:extLst>
          </p:cNvPr>
          <p:cNvSpPr/>
          <p:nvPr/>
        </p:nvSpPr>
        <p:spPr>
          <a:xfrm>
            <a:off x="6347586" y="2533809"/>
            <a:ext cx="4936110" cy="31393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base"/>
            <a:r>
              <a:rPr lang="nl-NL" dirty="0">
                <a:solidFill>
                  <a:srgbClr val="000000"/>
                </a:solidFill>
                <a:latin typeface="Avenir Next LT Pro" panose="020B0504020202020204" pitchFamily="34" charset="0"/>
              </a:rPr>
              <a:t>Week 2: </a:t>
            </a:r>
          </a:p>
          <a:p>
            <a:pPr fontAlgn="base"/>
            <a:r>
              <a:rPr lang="nl-NL" dirty="0">
                <a:solidFill>
                  <a:srgbClr val="000000"/>
                </a:solidFill>
                <a:latin typeface="Avenir Next LT Pro" panose="020B0504020202020204" pitchFamily="34" charset="0"/>
              </a:rPr>
              <a:t>-    opstarten community, </a:t>
            </a:r>
          </a:p>
          <a:p>
            <a:pPr marL="285750" indent="-285750" fontAlgn="base">
              <a:buFontTx/>
              <a:buChar char="-"/>
            </a:pPr>
            <a:r>
              <a:rPr lang="nl-NL" dirty="0">
                <a:solidFill>
                  <a:srgbClr val="000000"/>
                </a:solidFill>
                <a:latin typeface="Avenir Next LT Pro" panose="020B0504020202020204" pitchFamily="34" charset="0"/>
              </a:rPr>
              <a:t>stakeholders analyse, </a:t>
            </a:r>
          </a:p>
          <a:p>
            <a:pPr marL="285750" indent="-285750" fontAlgn="base">
              <a:buFontTx/>
              <a:buChar char="-"/>
            </a:pPr>
            <a:r>
              <a:rPr lang="nl-NL" dirty="0">
                <a:solidFill>
                  <a:srgbClr val="000000"/>
                </a:solidFill>
                <a:latin typeface="Avenir Next LT Pro" panose="020B0504020202020204" pitchFamily="34" charset="0"/>
              </a:rPr>
              <a:t>voorbereiden en voeren van gesprek met opdrachtgever, </a:t>
            </a:r>
          </a:p>
          <a:p>
            <a:pPr marL="285750" indent="-285750" fontAlgn="base">
              <a:buFontTx/>
              <a:buChar char="-"/>
            </a:pPr>
            <a:r>
              <a:rPr lang="nl-NL" dirty="0">
                <a:solidFill>
                  <a:srgbClr val="000000"/>
                </a:solidFill>
                <a:latin typeface="Avenir Next LT Pro" panose="020B0504020202020204" pitchFamily="34" charset="0"/>
              </a:rPr>
              <a:t>research voor jullie plan, zover mogelijk uitwerken fase 1, </a:t>
            </a:r>
          </a:p>
          <a:p>
            <a:pPr marL="285750" indent="-285750" fontAlgn="base">
              <a:buFontTx/>
              <a:buChar char="-"/>
            </a:pPr>
            <a:r>
              <a:rPr lang="nl-NL" dirty="0">
                <a:solidFill>
                  <a:srgbClr val="000000"/>
                </a:solidFill>
                <a:latin typeface="Avenir Next LT Pro" panose="020B0504020202020204" pitchFamily="34" charset="0"/>
              </a:rPr>
              <a:t>kwaliteitsbewaking. </a:t>
            </a:r>
            <a:r>
              <a:rPr lang="en-US" dirty="0">
                <a:solidFill>
                  <a:srgbClr val="000000"/>
                </a:solidFill>
                <a:latin typeface="Avenir Next LT Pro" panose="020B0504020202020204" pitchFamily="34" charset="0"/>
              </a:rPr>
              <a:t>​</a:t>
            </a:r>
            <a:endParaRPr lang="en-US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285750" indent="-285750" fontAlgn="base">
              <a:buFontTx/>
              <a:buChar char="-"/>
            </a:pPr>
            <a:r>
              <a:rPr lang="nl-NL" dirty="0">
                <a:solidFill>
                  <a:srgbClr val="000000"/>
                </a:solidFill>
                <a:latin typeface="Avenir Next LT Pro" panose="020B0504020202020204" pitchFamily="34" charset="0"/>
              </a:rPr>
              <a:t>voorbereiding voor een groepspresentatie in week 3. </a:t>
            </a:r>
            <a:r>
              <a:rPr lang="en-US" dirty="0">
                <a:solidFill>
                  <a:srgbClr val="000000"/>
                </a:solidFill>
                <a:latin typeface="Avenir Next LT Pro" panose="020B0504020202020204" pitchFamily="34" charset="0"/>
              </a:rPr>
              <a:t>​</a:t>
            </a:r>
          </a:p>
          <a:p>
            <a:pPr marL="285750" indent="-285750" fontAlgn="base">
              <a:buFontTx/>
              <a:buChar char="-"/>
            </a:pPr>
            <a:endParaRPr lang="en-US" dirty="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CE9FF34-9564-4420-8232-CB78A88F1A3D}"/>
              </a:ext>
            </a:extLst>
          </p:cNvPr>
          <p:cNvSpPr txBox="1"/>
          <p:nvPr/>
        </p:nvSpPr>
        <p:spPr>
          <a:xfrm>
            <a:off x="908304" y="2533809"/>
            <a:ext cx="4624705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Week 1:</a:t>
            </a:r>
          </a:p>
          <a:p>
            <a:r>
              <a:rPr lang="nl-NL" dirty="0"/>
              <a:t>Aftrap van het IBS en fase 1:</a:t>
            </a:r>
          </a:p>
          <a:p>
            <a:pPr marL="285750" indent="-285750">
              <a:buFontTx/>
              <a:buChar char="-"/>
            </a:pPr>
            <a:r>
              <a:rPr lang="nl-NL" dirty="0"/>
              <a:t>Introductie van het thema </a:t>
            </a:r>
          </a:p>
          <a:p>
            <a:pPr marL="285750" indent="-285750">
              <a:buFontTx/>
              <a:buChar char="-"/>
            </a:pPr>
            <a:r>
              <a:rPr lang="nl-NL" dirty="0"/>
              <a:t>de projectmatige aanpak als adviseur, </a:t>
            </a:r>
          </a:p>
          <a:p>
            <a:pPr marL="285750" indent="-285750">
              <a:buFontTx/>
              <a:buChar char="-"/>
            </a:pPr>
            <a:r>
              <a:rPr lang="nl-NL" dirty="0"/>
              <a:t>oriëntatie  op het begrip Community, </a:t>
            </a:r>
          </a:p>
          <a:p>
            <a:pPr marL="285750" indent="-285750">
              <a:buFontTx/>
              <a:buChar char="-"/>
            </a:pPr>
            <a:r>
              <a:rPr lang="nl-NL" dirty="0"/>
              <a:t>groepen gemaakt en thema </a:t>
            </a:r>
          </a:p>
          <a:p>
            <a:pPr marL="285750" indent="-285750">
              <a:buFontTx/>
              <a:buChar char="-"/>
            </a:pPr>
            <a:r>
              <a:rPr lang="nl-NL" dirty="0"/>
              <a:t>Opdracht of opdrachtgevers bezocht </a:t>
            </a:r>
          </a:p>
        </p:txBody>
      </p:sp>
    </p:spTree>
    <p:extLst>
      <p:ext uri="{BB962C8B-B14F-4D97-AF65-F5344CB8AC3E}">
        <p14:creationId xmlns:p14="http://schemas.microsoft.com/office/powerpoint/2010/main" val="3261420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A9D3F7D-D131-4D96-824A-94B2EEE74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Komende week!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1F93D640-D5EE-45AA-8AE4-D29CA5D0B4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421092"/>
              </p:ext>
            </p:extLst>
          </p:nvPr>
        </p:nvGraphicFramePr>
        <p:xfrm>
          <a:off x="5371105" y="818970"/>
          <a:ext cx="6408836" cy="3810919"/>
        </p:xfrm>
        <a:graphic>
          <a:graphicData uri="http://schemas.openxmlformats.org/drawingml/2006/table">
            <a:tbl>
              <a:tblPr firstRow="1" bandRow="1"/>
              <a:tblGrid>
                <a:gridCol w="6408836">
                  <a:extLst>
                    <a:ext uri="{9D8B030D-6E8A-4147-A177-3AD203B41FA5}">
                      <a16:colId xmlns:a16="http://schemas.microsoft.com/office/drawing/2014/main" val="2890914212"/>
                    </a:ext>
                  </a:extLst>
                </a:gridCol>
              </a:tblGrid>
              <a:tr h="807845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2900" b="1" i="0" dirty="0">
                          <a:effectLst/>
                          <a:latin typeface="Calibri" panose="020F0502020204030204" pitchFamily="34" charset="0"/>
                        </a:rPr>
                        <a:t>Fase 2: uitwerken project </a:t>
                      </a:r>
                      <a:r>
                        <a:rPr lang="nl-NL" sz="29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5200" b="0" i="0" dirty="0">
                        <a:effectLst/>
                      </a:endParaRPr>
                    </a:p>
                  </a:txBody>
                  <a:tcPr marL="263427" marR="263427" marT="131714" marB="131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46734"/>
                  </a:ext>
                </a:extLst>
              </a:tr>
              <a:tr h="3003074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2900" b="0" i="0" dirty="0">
                          <a:effectLst/>
                          <a:latin typeface="Calibri" panose="020F0502020204030204" pitchFamily="34" charset="0"/>
                        </a:rPr>
                        <a:t>Opdrachtgever zoeken en in gesprek, taken &amp; rollen projectgroep, programma van eisen, planning definitief maken, plan van aanpak schrijven, goedkeuring voor plan, start- up vergadering met klant </a:t>
                      </a:r>
                      <a:endParaRPr lang="nl-NL" sz="5200" b="0" i="0" dirty="0">
                        <a:effectLst/>
                      </a:endParaRPr>
                    </a:p>
                  </a:txBody>
                  <a:tcPr marL="263427" marR="263427" marT="131714" marB="131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447283"/>
                  </a:ext>
                </a:extLst>
              </a:tr>
            </a:tbl>
          </a:graphicData>
        </a:graphic>
      </p:graphicFrame>
      <p:pic>
        <p:nvPicPr>
          <p:cNvPr id="6" name="Afbeelding 5" descr="Afbeelding met kamer, tekening&#10;&#10;Automatisch gegenereerde beschrijving">
            <a:extLst>
              <a:ext uri="{FF2B5EF4-FFF2-40B4-BE49-F238E27FC236}">
                <a16:creationId xmlns:a16="http://schemas.microsoft.com/office/drawing/2014/main" id="{B759AE48-ECB8-4099-8303-1CC0940E6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52" y="4816474"/>
            <a:ext cx="2486025" cy="1838325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3A087D8B-50CE-421C-8237-6851BC127C0F}"/>
              </a:ext>
            </a:extLst>
          </p:cNvPr>
          <p:cNvSpPr/>
          <p:nvPr/>
        </p:nvSpPr>
        <p:spPr>
          <a:xfrm>
            <a:off x="5414356" y="578175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nl-NL" dirty="0">
                <a:hlinkClick r:id="rId3"/>
              </a:rPr>
              <a:t>https://www.managementpro.nl/gastcolumns/vijf-tips-voor-softe-projectmanagers-tip-2-have-a-plan/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0528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63D493BF-223E-4A6F-9D77-1269C75CA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847541"/>
              </p:ext>
            </p:extLst>
          </p:nvPr>
        </p:nvGraphicFramePr>
        <p:xfrm>
          <a:off x="476250" y="323768"/>
          <a:ext cx="10801351" cy="6003309"/>
        </p:xfrm>
        <a:graphic>
          <a:graphicData uri="http://schemas.openxmlformats.org/drawingml/2006/table">
            <a:tbl>
              <a:tblPr/>
              <a:tblGrid>
                <a:gridCol w="2681187">
                  <a:extLst>
                    <a:ext uri="{9D8B030D-6E8A-4147-A177-3AD203B41FA5}">
                      <a16:colId xmlns:a16="http://schemas.microsoft.com/office/drawing/2014/main" val="422998931"/>
                    </a:ext>
                  </a:extLst>
                </a:gridCol>
                <a:gridCol w="2681187">
                  <a:extLst>
                    <a:ext uri="{9D8B030D-6E8A-4147-A177-3AD203B41FA5}">
                      <a16:colId xmlns:a16="http://schemas.microsoft.com/office/drawing/2014/main" val="1236971664"/>
                    </a:ext>
                  </a:extLst>
                </a:gridCol>
                <a:gridCol w="2681187">
                  <a:extLst>
                    <a:ext uri="{9D8B030D-6E8A-4147-A177-3AD203B41FA5}">
                      <a16:colId xmlns:a16="http://schemas.microsoft.com/office/drawing/2014/main" val="2625201775"/>
                    </a:ext>
                  </a:extLst>
                </a:gridCol>
                <a:gridCol w="2757790">
                  <a:extLst>
                    <a:ext uri="{9D8B030D-6E8A-4147-A177-3AD203B41FA5}">
                      <a16:colId xmlns:a16="http://schemas.microsoft.com/office/drawing/2014/main" val="4130191496"/>
                    </a:ext>
                  </a:extLst>
                </a:gridCol>
              </a:tblGrid>
              <a:tr h="581107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700" b="1" i="0" dirty="0">
                          <a:effectLst/>
                        </a:rPr>
                        <a:t>Dinsdag </a:t>
                      </a:r>
                    </a:p>
                  </a:txBody>
                  <a:tcPr marL="88203" marR="88203" marT="44101" marB="44101">
                    <a:lnL>
                      <a:noFill/>
                    </a:lnL>
                    <a:lnR w="6350" cap="flat" cmpd="sng" algn="ctr">
                      <a:solidFill>
                        <a:srgbClr val="A0B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0B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700" b="1" i="0" dirty="0">
                          <a:effectLst/>
                        </a:rPr>
                        <a:t>Woensdag </a:t>
                      </a:r>
                    </a:p>
                  </a:txBody>
                  <a:tcPr marL="88203" marR="88203" marT="44101" marB="44101">
                    <a:lnL w="6350" cap="flat" cmpd="sng" algn="ctr">
                      <a:solidFill>
                        <a:srgbClr val="A0B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B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0B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700" b="1" i="0" dirty="0">
                          <a:effectLst/>
                        </a:rPr>
                        <a:t>Donderdag </a:t>
                      </a:r>
                    </a:p>
                  </a:txBody>
                  <a:tcPr marL="88203" marR="88203" marT="44101" marB="44101">
                    <a:lnL w="6350" cap="flat" cmpd="sng" algn="ctr">
                      <a:solidFill>
                        <a:srgbClr val="C0B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B8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0B8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700" b="1" i="0" dirty="0">
                          <a:effectLst/>
                        </a:rPr>
                        <a:t>Vrijdag</a:t>
                      </a:r>
                    </a:p>
                  </a:txBody>
                  <a:tcPr marL="88203" marR="88203" marT="44101" marB="44101">
                    <a:lnL w="6350" cap="flat" cmpd="sng" algn="ctr">
                      <a:solidFill>
                        <a:srgbClr val="40B8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C2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0C2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99584"/>
                  </a:ext>
                </a:extLst>
              </a:tr>
              <a:tr h="3501626">
                <a:tc>
                  <a:txBody>
                    <a:bodyPr/>
                    <a:lstStyle/>
                    <a:p>
                      <a:pPr marL="342900" indent="-342900" algn="l" rtl="0" fontAlgn="base">
                        <a:buAutoNum type="arabicPeriod"/>
                      </a:pPr>
                      <a:r>
                        <a:rPr lang="nl-NL" sz="1400" b="0" i="0" dirty="0">
                          <a:effectLst/>
                          <a:latin typeface="Calibri" panose="020F0502020204030204" pitchFamily="34" charset="0"/>
                        </a:rPr>
                        <a:t>Aftrap van de week </a:t>
                      </a:r>
                    </a:p>
                    <a:p>
                      <a:pPr marL="342900" indent="-342900" algn="l" rtl="0" fontAlgn="base">
                        <a:buAutoNum type="arabicPeriod"/>
                      </a:pPr>
                      <a:endParaRPr lang="nl-NL" sz="1400" b="0" i="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nl-NL" sz="1400" b="0" i="0" dirty="0">
                          <a:effectLst/>
                          <a:latin typeface="Calibri" panose="020F0502020204030204" pitchFamily="34" charset="0"/>
                        </a:rPr>
                        <a:t>Verdere uitleg over </a:t>
                      </a:r>
                      <a:r>
                        <a:rPr lang="nl-NL" sz="1400" b="1" i="0" dirty="0">
                          <a:effectLst/>
                          <a:latin typeface="Calibri" panose="020F0502020204030204" pitchFamily="34" charset="0"/>
                        </a:rPr>
                        <a:t>LA Inventarisatie en LA  Krachtenvelanalyse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nl-NL" sz="1400" b="1" i="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nl-NL" sz="1400" b="1" i="0" dirty="0">
                          <a:effectLst/>
                          <a:latin typeface="Calibri" panose="020F0502020204030204" pitchFamily="34" charset="0"/>
                        </a:rPr>
                        <a:t>Tussentijdse presentaties</a:t>
                      </a:r>
                      <a:r>
                        <a:rPr lang="nl-NL" sz="1400" b="0" i="0" dirty="0">
                          <a:effectLst/>
                          <a:latin typeface="Calibri" panose="020F0502020204030204" pitchFamily="34" charset="0"/>
                        </a:rPr>
                        <a:t> incl. input door andere groepen</a:t>
                      </a:r>
                      <a:endParaRPr lang="nl-NL" sz="1400" b="1" i="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base"/>
                      <a:endParaRPr lang="nl-NL" sz="28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l-NL" sz="14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2800" b="0" i="0" dirty="0">
                        <a:effectLst/>
                      </a:endParaRPr>
                    </a:p>
                  </a:txBody>
                  <a:tcPr marL="88203" marR="88203" marT="44101" marB="44101">
                    <a:lnL>
                      <a:noFill/>
                    </a:lnL>
                    <a:lnR w="6350" cap="flat" cmpd="sng" algn="ctr">
                      <a:solidFill>
                        <a:srgbClr val="A0B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B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B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400" b="0" i="0" dirty="0">
                          <a:effectLst/>
                          <a:latin typeface="Calibri" panose="020F0502020204030204" pitchFamily="34" charset="0"/>
                        </a:rPr>
                        <a:t>1.</a:t>
                      </a:r>
                      <a:r>
                        <a:rPr lang="nl-NL" sz="1400" b="1" i="0" dirty="0">
                          <a:effectLst/>
                          <a:latin typeface="Calibri" panose="020F0502020204030204" pitchFamily="34" charset="0"/>
                        </a:rPr>
                        <a:t> Projectmanagement uitleg over fase 2</a:t>
                      </a:r>
                      <a:r>
                        <a:rPr lang="nl-NL" sz="1400" b="0" i="0" dirty="0">
                          <a:effectLst/>
                          <a:latin typeface="Calibri" panose="020F0502020204030204" pitchFamily="34" charset="0"/>
                        </a:rPr>
                        <a:t> input </a:t>
                      </a:r>
                    </a:p>
                    <a:p>
                      <a:pPr algn="l" rtl="0" fontAlgn="base"/>
                      <a:endParaRPr lang="nl-NL" sz="28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l-NL" sz="1400" b="0" i="0" dirty="0">
                          <a:effectLst/>
                          <a:latin typeface="Calibri" panose="020F0502020204030204" pitchFamily="34" charset="0"/>
                        </a:rPr>
                        <a:t>2. verwerken in hun eigen planning en projectplan </a:t>
                      </a:r>
                    </a:p>
                    <a:p>
                      <a:pPr algn="l" rtl="0" fontAlgn="base"/>
                      <a:endParaRPr lang="nl-NL" sz="28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l-NL" sz="1400" b="0" i="0" dirty="0">
                          <a:effectLst/>
                          <a:latin typeface="Calibri" panose="020F0502020204030204" pitchFamily="34" charset="0"/>
                        </a:rPr>
                        <a:t>3. </a:t>
                      </a:r>
                      <a:r>
                        <a:rPr lang="nl-NL" sz="1400" b="1" i="0" dirty="0">
                          <a:effectLst/>
                          <a:latin typeface="Calibri" panose="020F0502020204030204" pitchFamily="34" charset="0"/>
                        </a:rPr>
                        <a:t>De Bijeenkomst:</a:t>
                      </a:r>
                      <a:r>
                        <a:rPr lang="nl-NL" sz="1400" b="0" i="0" dirty="0">
                          <a:effectLst/>
                          <a:latin typeface="Calibri" panose="020F0502020204030204" pitchFamily="34" charset="0"/>
                        </a:rPr>
                        <a:t> uitleg over de bedoeling en de data. Brainstorm over bijeenkomst. </a:t>
                      </a:r>
                    </a:p>
                    <a:p>
                      <a:pPr algn="l" rtl="0" fontAlgn="base"/>
                      <a:r>
                        <a:rPr lang="nl-NL" sz="14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28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l-NL" sz="1400" b="0" i="0" dirty="0">
                          <a:effectLst/>
                          <a:latin typeface="Calibri" panose="020F0502020204030204" pitchFamily="34" charset="0"/>
                        </a:rPr>
                        <a:t>4. Input over maken van </a:t>
                      </a:r>
                      <a:r>
                        <a:rPr lang="nl-NL" sz="1400" b="1" i="0" dirty="0">
                          <a:effectLst/>
                          <a:latin typeface="Calibri" panose="020F0502020204030204" pitchFamily="34" charset="0"/>
                        </a:rPr>
                        <a:t>draaiboek, criteria ervoor </a:t>
                      </a:r>
                      <a:r>
                        <a:rPr lang="nl-NL" sz="1400" b="0" i="0" dirty="0">
                          <a:effectLst/>
                          <a:latin typeface="Calibri" panose="020F0502020204030204" pitchFamily="34" charset="0"/>
                        </a:rPr>
                        <a:t>en dan starten met maken draaiboek  </a:t>
                      </a:r>
                    </a:p>
                    <a:p>
                      <a:pPr algn="l" rtl="0" fontAlgn="base"/>
                      <a:endParaRPr lang="nl-NL" sz="28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l-NL" sz="1400" b="0" i="0" dirty="0">
                          <a:effectLst/>
                          <a:latin typeface="Calibri" panose="020F0502020204030204" pitchFamily="34" charset="0"/>
                        </a:rPr>
                        <a:t>4. Input over </a:t>
                      </a:r>
                      <a:r>
                        <a:rPr lang="nl-NL" sz="1400" b="1" i="0" dirty="0">
                          <a:effectLst/>
                          <a:latin typeface="Calibri" panose="020F0502020204030204" pitchFamily="34" charset="0"/>
                        </a:rPr>
                        <a:t>Arbo en risico inventarisatie</a:t>
                      </a:r>
                      <a:r>
                        <a:rPr lang="nl-NL" sz="1400" b="0" i="0" dirty="0">
                          <a:effectLst/>
                          <a:latin typeface="Calibri" panose="020F0502020204030204" pitchFamily="34" charset="0"/>
                        </a:rPr>
                        <a:t>s; verwerken in je draaiboek.  </a:t>
                      </a:r>
                    </a:p>
                    <a:p>
                      <a:pPr algn="l" rtl="0" fontAlgn="base"/>
                      <a:endParaRPr lang="nl-NL" sz="28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l-NL" sz="1400" b="0" i="0" dirty="0">
                          <a:effectLst/>
                          <a:latin typeface="Calibri" panose="020F0502020204030204" pitchFamily="34" charset="0"/>
                        </a:rPr>
                        <a:t>5. Afronden dag en aanvullen behangrol.  </a:t>
                      </a:r>
                      <a:endParaRPr lang="nl-NL" sz="2800" b="0" i="0" dirty="0">
                        <a:effectLst/>
                      </a:endParaRPr>
                    </a:p>
                  </a:txBody>
                  <a:tcPr marL="88203" marR="88203" marT="44101" marB="44101">
                    <a:lnL w="6350" cap="flat" cmpd="sng" algn="ctr">
                      <a:solidFill>
                        <a:srgbClr val="A0B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B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B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B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400" b="0" i="0" dirty="0">
                          <a:effectLst/>
                          <a:latin typeface="Calibri" panose="020F0502020204030204" pitchFamily="34" charset="0"/>
                        </a:rPr>
                        <a:t>1. </a:t>
                      </a:r>
                      <a:r>
                        <a:rPr lang="nl-NL" sz="1400" b="1" i="0" dirty="0">
                          <a:effectLst/>
                          <a:latin typeface="Calibri" panose="020F0502020204030204" pitchFamily="34" charset="0"/>
                        </a:rPr>
                        <a:t>Communicatie intern;</a:t>
                      </a:r>
                      <a:r>
                        <a:rPr lang="nl-NL" sz="14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nl-NL" sz="14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l-NL" sz="1400" b="0" i="0" dirty="0" err="1">
                          <a:effectLst/>
                          <a:latin typeface="Calibri" panose="020F0502020204030204" pitchFamily="34" charset="0"/>
                        </a:rPr>
                        <a:t>Bono</a:t>
                      </a:r>
                      <a:r>
                        <a:rPr lang="nl-NL" sz="1400" b="0" i="0" dirty="0">
                          <a:effectLst/>
                          <a:latin typeface="Calibri" panose="020F0502020204030204" pitchFamily="34" charset="0"/>
                        </a:rPr>
                        <a:t> en de denkhoeden</a:t>
                      </a:r>
                    </a:p>
                    <a:p>
                      <a:pPr algn="l" rtl="0" fontAlgn="base"/>
                      <a:r>
                        <a:rPr lang="nl-NL" sz="14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28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l-NL" sz="1400" b="0" i="0" dirty="0">
                          <a:effectLst/>
                          <a:latin typeface="Calibri" panose="020F0502020204030204" pitchFamily="34" charset="0"/>
                        </a:rPr>
                        <a:t>2. Eventueel zelfstandig werken aan opzet en draaiboek voor de Bijeenkomst.  </a:t>
                      </a:r>
                      <a:endParaRPr lang="nl-NL" sz="2800" b="0" i="0" dirty="0">
                        <a:effectLst/>
                      </a:endParaRPr>
                    </a:p>
                  </a:txBody>
                  <a:tcPr marL="88203" marR="88203" marT="44101" marB="44101">
                    <a:lnL w="6350" cap="flat" cmpd="sng" algn="ctr">
                      <a:solidFill>
                        <a:srgbClr val="C0B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B8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8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8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buFontTx/>
                        <a:buNone/>
                      </a:pPr>
                      <a:r>
                        <a:rPr lang="nl-NL" sz="1400" b="0" i="0" dirty="0">
                          <a:effectLst/>
                          <a:latin typeface="Calibri" panose="020F0502020204030204" pitchFamily="34" charset="0"/>
                        </a:rPr>
                        <a:t>1. Communicatie extern: input over </a:t>
                      </a:r>
                      <a:r>
                        <a:rPr lang="nl-NL" sz="1400" b="1" i="0" dirty="0">
                          <a:effectLst/>
                          <a:latin typeface="Calibri" panose="020F0502020204030204" pitchFamily="34" charset="0"/>
                        </a:rPr>
                        <a:t>het communicatieplan. </a:t>
                      </a:r>
                      <a:r>
                        <a:rPr lang="nl-NL" sz="1400" b="0" i="0" dirty="0">
                          <a:effectLst/>
                          <a:latin typeface="Calibri" panose="020F0502020204030204" pitchFamily="34" charset="0"/>
                        </a:rPr>
                        <a:t>Doel is het</a:t>
                      </a:r>
                      <a:r>
                        <a:rPr lang="nl-NL" sz="1400" b="1" i="0" dirty="0">
                          <a:effectLst/>
                          <a:latin typeface="Calibri" panose="020F0502020204030204" pitchFamily="34" charset="0"/>
                        </a:rPr>
                        <a:t>  </a:t>
                      </a:r>
                      <a:r>
                        <a:rPr lang="nl-NL" sz="1400" b="0" i="0" dirty="0">
                          <a:effectLst/>
                          <a:latin typeface="Calibri" panose="020F0502020204030204" pitchFamily="34" charset="0"/>
                        </a:rPr>
                        <a:t>vormen van betrokkenheid en  goede branding, promotie en  werving deelnemers community. </a:t>
                      </a:r>
                    </a:p>
                    <a:p>
                      <a:pPr marL="0" indent="0" algn="l" rtl="0" fontAlgn="base">
                        <a:buFontTx/>
                        <a:buNone/>
                      </a:pPr>
                      <a:endParaRPr lang="nl-NL" sz="2800" b="0" i="0" dirty="0">
                        <a:effectLst/>
                      </a:endParaRPr>
                    </a:p>
                    <a:p>
                      <a:pPr algn="l" rtl="0" fontAlgn="base">
                        <a:buFontTx/>
                        <a:buNone/>
                      </a:pPr>
                      <a:r>
                        <a:rPr lang="nl-NL" sz="1400" b="0" i="0" dirty="0">
                          <a:effectLst/>
                          <a:latin typeface="Calibri" panose="020F0502020204030204" pitchFamily="34" charset="0"/>
                        </a:rPr>
                        <a:t>2. Daarmee aan de slag.  </a:t>
                      </a:r>
                    </a:p>
                    <a:p>
                      <a:pPr algn="l" rtl="0" fontAlgn="base">
                        <a:buFontTx/>
                        <a:buNone/>
                      </a:pPr>
                      <a:endParaRPr lang="nl-NL" sz="2800" b="0" i="0" dirty="0">
                        <a:effectLst/>
                      </a:endParaRPr>
                    </a:p>
                    <a:p>
                      <a:pPr algn="l" rtl="0" fontAlgn="base">
                        <a:buFontTx/>
                        <a:buNone/>
                      </a:pPr>
                      <a:r>
                        <a:rPr lang="nl-NL" sz="1400" b="0" i="0" dirty="0">
                          <a:effectLst/>
                          <a:latin typeface="Calibri" panose="020F0502020204030204" pitchFamily="34" charset="0"/>
                        </a:rPr>
                        <a:t>3. Als alle groepen aan de slag gaan hiermee, komen Thomas en Marieke langs voor </a:t>
                      </a:r>
                      <a:r>
                        <a:rPr lang="nl-NL" sz="1400" b="1" i="0" dirty="0">
                          <a:effectLst/>
                          <a:latin typeface="Calibri" panose="020F0502020204030204" pitchFamily="34" charset="0"/>
                        </a:rPr>
                        <a:t>samenwerkings-check</a:t>
                      </a:r>
                      <a:r>
                        <a:rPr lang="nl-NL" sz="1400" b="0" i="0" dirty="0">
                          <a:effectLst/>
                          <a:latin typeface="Calibri" panose="020F0502020204030204" pitchFamily="34" charset="0"/>
                        </a:rPr>
                        <a:t> n.a.v. </a:t>
                      </a:r>
                      <a:r>
                        <a:rPr lang="nl-NL" sz="1400" b="0" i="0" dirty="0" err="1">
                          <a:effectLst/>
                          <a:latin typeface="Calibri" panose="020F0502020204030204" pitchFamily="34" charset="0"/>
                        </a:rPr>
                        <a:t>Bono</a:t>
                      </a:r>
                      <a:r>
                        <a:rPr lang="nl-NL" sz="1400" b="0" i="0" dirty="0">
                          <a:effectLst/>
                          <a:latin typeface="Calibri" panose="020F0502020204030204" pitchFamily="34" charset="0"/>
                        </a:rPr>
                        <a:t> en samenwerkingsovereenkomst. </a:t>
                      </a:r>
                    </a:p>
                    <a:p>
                      <a:pPr algn="l" rtl="0" fontAlgn="base">
                        <a:buFontTx/>
                        <a:buNone/>
                      </a:pPr>
                      <a:endParaRPr lang="nl-NL" sz="2800" b="0" i="0" dirty="0">
                        <a:effectLst/>
                      </a:endParaRPr>
                    </a:p>
                    <a:p>
                      <a:pPr algn="l" rtl="0" fontAlgn="base">
                        <a:buFontTx/>
                        <a:buNone/>
                      </a:pPr>
                      <a:r>
                        <a:rPr lang="nl-NL" sz="1400" b="0" i="0" dirty="0">
                          <a:effectLst/>
                          <a:latin typeface="Calibri" panose="020F0502020204030204" pitchFamily="34" charset="0"/>
                        </a:rPr>
                        <a:t>4. Afronden en projectplanning  aanvullen.   </a:t>
                      </a:r>
                      <a:endParaRPr lang="nl-NL" sz="2800" b="0" i="0" dirty="0">
                        <a:effectLst/>
                      </a:endParaRPr>
                    </a:p>
                  </a:txBody>
                  <a:tcPr marL="88203" marR="88203" marT="44101" marB="44101">
                    <a:lnL w="6350" cap="flat" cmpd="sng" algn="ctr">
                      <a:solidFill>
                        <a:srgbClr val="40B8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C2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C2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C2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624778"/>
                  </a:ext>
                </a:extLst>
              </a:tr>
            </a:tbl>
          </a:graphicData>
        </a:graphic>
      </p:graphicFrame>
      <p:pic>
        <p:nvPicPr>
          <p:cNvPr id="5" name="Afbeelding 4" descr="Afbeelding met kamer, tekening&#10;&#10;Automatisch gegenereerde beschrijving">
            <a:extLst>
              <a:ext uri="{FF2B5EF4-FFF2-40B4-BE49-F238E27FC236}">
                <a16:creationId xmlns:a16="http://schemas.microsoft.com/office/drawing/2014/main" id="{CBBFF749-C7BD-4C52-B4D0-B9C5E9D9E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3" y="5049380"/>
            <a:ext cx="1576388" cy="116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6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C38A1E-26CE-4320-80EE-FB0420DFA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Dinsdag 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D17AA7ED-E452-4361-9EBC-1332F817EDA5}"/>
              </a:ext>
            </a:extLst>
          </p:cNvPr>
          <p:cNvSpPr/>
          <p:nvPr/>
        </p:nvSpPr>
        <p:spPr>
          <a:xfrm>
            <a:off x="638175" y="2279988"/>
            <a:ext cx="9677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nl-NL" dirty="0">
                <a:latin typeface="Calibri" panose="020F0502020204030204" pitchFamily="34" charset="0"/>
              </a:rPr>
              <a:t>1. Verdere uitleg over </a:t>
            </a:r>
            <a:r>
              <a:rPr lang="nl-NL" b="1" dirty="0">
                <a:latin typeface="Calibri" panose="020F0502020204030204" pitchFamily="34" charset="0"/>
              </a:rPr>
              <a:t>LA Inventarisatie en LA Krachtenvelanalyse</a:t>
            </a:r>
            <a:endParaRPr lang="nl-NL" dirty="0">
              <a:latin typeface="Calibri" panose="020F0502020204030204" pitchFamily="34" charset="0"/>
            </a:endParaRPr>
          </a:p>
          <a:p>
            <a:pPr fontAlgn="base"/>
            <a:r>
              <a:rPr lang="nl-NL" dirty="0">
                <a:latin typeface="Calibri" panose="020F0502020204030204" pitchFamily="34" charset="0"/>
              </a:rPr>
              <a:t>2. Tussentijdse presentaties incl. input door publiek. </a:t>
            </a:r>
          </a:p>
          <a:p>
            <a:pPr fontAlgn="base"/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701842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494769" y="0"/>
            <a:ext cx="556077" cy="6858000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487349" y="862828"/>
            <a:ext cx="3997378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r>
              <a:rPr lang="nl-NL" sz="1200" b="1" dirty="0">
                <a:solidFill>
                  <a:srgbClr val="0070C0"/>
                </a:solidFill>
                <a:latin typeface="Calibri"/>
                <a:ea typeface="Calibri" pitchFamily="34" charset="0"/>
                <a:cs typeface="Arial" charset="0"/>
              </a:rPr>
              <a:t>Leerdoel </a:t>
            </a:r>
            <a:br>
              <a:rPr lang="nl-NL" sz="1200" b="1" dirty="0">
                <a:solidFill>
                  <a:srgbClr val="0070C0"/>
                </a:solidFill>
                <a:latin typeface="Calibri"/>
                <a:ea typeface="Calibri" pitchFamily="34" charset="0"/>
                <a:cs typeface="Arial" charset="0"/>
              </a:rPr>
            </a:b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Je kunt inventariseren wie mogelijke opdrachtgevers zijn. </a:t>
            </a:r>
          </a:p>
          <a:p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Je kunt belangrijke thema’s op je specialisatie inventariseren.</a:t>
            </a:r>
          </a:p>
          <a:p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Je kunt in een korte pitch jullie project idee presenteren. </a:t>
            </a:r>
          </a:p>
        </p:txBody>
      </p:sp>
      <p:pic>
        <p:nvPicPr>
          <p:cNvPr id="3" name="Picture 2" descr="Afbeeldingsresultaat voor community build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5" r="20322"/>
          <a:stretch/>
        </p:blipFill>
        <p:spPr bwMode="auto">
          <a:xfrm>
            <a:off x="7041193" y="4365104"/>
            <a:ext cx="3240360" cy="202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487349" y="1958442"/>
            <a:ext cx="3997378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r>
              <a:rPr lang="nl-NL" sz="1200" b="1" dirty="0">
                <a:solidFill>
                  <a:srgbClr val="0070C0"/>
                </a:solidFill>
                <a:latin typeface="Calibri"/>
                <a:ea typeface="Calibri" pitchFamily="34" charset="0"/>
                <a:cs typeface="Arial" charset="0"/>
              </a:rPr>
              <a:t>Leerproduct </a:t>
            </a: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(groepsopdracht)</a:t>
            </a:r>
          </a:p>
          <a:p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Dit product bestaat uit 2 delen: </a:t>
            </a:r>
          </a:p>
          <a:p>
            <a:pPr marL="171450" indent="-171450">
              <a:buFontTx/>
              <a:buChar char="-"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Document van inventarisatie projecten en wensen</a:t>
            </a:r>
          </a:p>
          <a:p>
            <a:pPr marL="628650" lvl="1" indent="-171450">
              <a:buFontTx/>
              <a:buChar char="-"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Betrokken partijen</a:t>
            </a:r>
          </a:p>
          <a:p>
            <a:pPr marL="628650" lvl="1" indent="-171450">
              <a:buFontTx/>
              <a:buChar char="-"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Thema voor de community </a:t>
            </a:r>
          </a:p>
          <a:p>
            <a:pPr marL="628650" lvl="1" indent="-171450">
              <a:buFontTx/>
              <a:buChar char="-"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Planning voor de komende weken</a:t>
            </a:r>
          </a:p>
          <a:p>
            <a:pPr marL="628650" lvl="1" indent="-171450">
              <a:buFontTx/>
              <a:buChar char="-"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Eerste idee voor de activiteit </a:t>
            </a:r>
          </a:p>
          <a:p>
            <a:pPr marL="171450" indent="-171450">
              <a:buFontTx/>
              <a:buChar char="-"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Pitch projectidee met bovenstaande onderdelen.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490248" y="3734858"/>
            <a:ext cx="3997378" cy="26776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nl-NL" sz="1200" b="1" dirty="0" err="1">
                <a:solidFill>
                  <a:srgbClr val="0070C0"/>
                </a:solidFill>
                <a:latin typeface="Calibri"/>
                <a:ea typeface="Calibri" pitchFamily="34" charset="0"/>
                <a:cs typeface="Arial" charset="0"/>
              </a:rPr>
              <a:t>Leerpad</a:t>
            </a:r>
            <a:r>
              <a:rPr lang="nl-NL" sz="1200" b="1" dirty="0">
                <a:solidFill>
                  <a:srgbClr val="0070C0"/>
                </a:solidFill>
                <a:latin typeface="Calibri"/>
                <a:ea typeface="Calibri" pitchFamily="34" charset="0"/>
                <a:cs typeface="Arial" charset="0"/>
              </a:rPr>
              <a:t>                                                                                     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Brainstorm met je groepje over jullie netwerk, wie zijn mogelijke opdrachtgevers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Ga bij de verschillende mensen na of ze een mogelijk project met jullie willen aangaan.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Inventariseer welke mogelijke thema’s binnen jullie specialisatie een thema voor de community zouden kunnen zijn.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Beschrijf hoe het thema voor jullie community van belang zou kunnen zijn.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Beschrijf (indien mogelijk) een eerste opzet van de wensen van de opdrachtgever/project/community.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Maak een pitch met de betrokken partijen en het onderwerp van de community. </a:t>
            </a:r>
            <a:r>
              <a:rPr lang="nl-NL" sz="1100" b="1" dirty="0">
                <a:solidFill>
                  <a:srgbClr val="0070C0"/>
                </a:solidFill>
                <a:latin typeface="Calibri"/>
                <a:ea typeface="Calibri" pitchFamily="34" charset="0"/>
                <a:cs typeface="Arial" charset="0"/>
              </a:rPr>
              <a:t>	</a:t>
            </a:r>
            <a:endParaRPr lang="nl-NL" sz="1100" dirty="0">
              <a:solidFill>
                <a:prstClr val="black"/>
              </a:solidFill>
              <a:latin typeface="Calibri"/>
              <a:ea typeface="Calibri" pitchFamily="34" charset="0"/>
              <a:cs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012811" y="882586"/>
            <a:ext cx="3500438" cy="1754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nl-NL" sz="1200" b="1" dirty="0">
                <a:solidFill>
                  <a:srgbClr val="0070C0"/>
                </a:solidFill>
                <a:latin typeface="Calibri"/>
                <a:ea typeface="Calibri" pitchFamily="34" charset="0"/>
                <a:cs typeface="Arial" charset="0"/>
              </a:rPr>
              <a:t>Samenwerken</a:t>
            </a:r>
            <a:r>
              <a:rPr lang="nl-NL" sz="1200" b="1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			</a:t>
            </a:r>
            <a:endParaRPr lang="nl-NL" sz="1200" b="1" dirty="0">
              <a:solidFill>
                <a:srgbClr val="0070C0"/>
              </a:solidFill>
              <a:latin typeface="Calibri"/>
              <a:ea typeface="Calibri" pitchFamily="34" charset="0"/>
              <a:cs typeface="Arial" charset="0"/>
            </a:endParaRP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Plaats je product in je portfolio en vraag om feedback.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Bekijk leerproducten van anderen in hun portfolio en geef feedback.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Verbeter je leerproduct en plaats versie 2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200" dirty="0">
                <a:solidFill>
                  <a:prstClr val="black"/>
                </a:solidFill>
                <a:latin typeface="Calibri"/>
              </a:rPr>
              <a:t>Deze opdracht maak je met je projectgroep</a:t>
            </a:r>
            <a:endParaRPr lang="nl-NL" sz="1200" dirty="0">
              <a:solidFill>
                <a:prstClr val="black"/>
              </a:solidFill>
              <a:latin typeface="Calibri"/>
              <a:ea typeface="Calibri" pitchFamily="34" charset="0"/>
              <a:cs typeface="Arial" charset="0"/>
            </a:endParaRP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Versie 1 21-02-2020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20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Versie 2 02-03-2020</a:t>
            </a:r>
            <a:endParaRPr lang="nl-NL" sz="1200" dirty="0">
              <a:solidFill>
                <a:prstClr val="black"/>
              </a:solidFill>
              <a:latin typeface="Calibri"/>
              <a:ea typeface="Calibri" pitchFamily="34" charset="0"/>
              <a:cs typeface="Arial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7012811" y="2800609"/>
            <a:ext cx="3507254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nl-NL" sz="1200" b="1" dirty="0">
                <a:solidFill>
                  <a:srgbClr val="0070C0"/>
                </a:solidFill>
                <a:latin typeface="Calibri"/>
                <a:ea typeface="Calibri" pitchFamily="34" charset="0"/>
                <a:cs typeface="Arial" charset="0"/>
              </a:rPr>
              <a:t>Bijeenkomsten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IBS lessen en projecturen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Lessen specialisatie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Bijeenkomst pitch (week 3)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7012811" y="3796765"/>
            <a:ext cx="3500438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nl-NL" sz="1200" b="1" dirty="0">
                <a:solidFill>
                  <a:srgbClr val="0070C0"/>
                </a:solidFill>
                <a:latin typeface="Calibri"/>
                <a:ea typeface="Calibri" pitchFamily="34" charset="0"/>
                <a:cs typeface="Arial" charset="0"/>
              </a:rPr>
              <a:t>Bronnen</a:t>
            </a:r>
          </a:p>
          <a:p>
            <a:pPr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Wikiwijs </a:t>
            </a:r>
          </a:p>
        </p:txBody>
      </p:sp>
      <p:sp>
        <p:nvSpPr>
          <p:cNvPr id="12" name="Rechthoek 11"/>
          <p:cNvSpPr/>
          <p:nvPr/>
        </p:nvSpPr>
        <p:spPr>
          <a:xfrm>
            <a:off x="2032001" y="6667511"/>
            <a:ext cx="8636000" cy="206851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Text Box 96"/>
          <p:cNvSpPr txBox="1">
            <a:spLocks noChangeArrowheads="1"/>
          </p:cNvSpPr>
          <p:nvPr/>
        </p:nvSpPr>
        <p:spPr bwMode="auto">
          <a:xfrm>
            <a:off x="2979738" y="4968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NL">
              <a:solidFill>
                <a:prstClr val="black"/>
              </a:solidFill>
            </a:endParaRPr>
          </a:p>
        </p:txBody>
      </p:sp>
      <p:sp>
        <p:nvSpPr>
          <p:cNvPr id="15" name="Text Box 103"/>
          <p:cNvSpPr txBox="1">
            <a:spLocks noChangeArrowheads="1"/>
          </p:cNvSpPr>
          <p:nvPr/>
        </p:nvSpPr>
        <p:spPr bwMode="auto">
          <a:xfrm>
            <a:off x="1847850" y="270827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NL">
              <a:solidFill>
                <a:prstClr val="black"/>
              </a:solidFill>
            </a:endParaRPr>
          </a:p>
        </p:txBody>
      </p:sp>
      <p:sp>
        <p:nvSpPr>
          <p:cNvPr id="16" name="Text Box 105"/>
          <p:cNvSpPr txBox="1">
            <a:spLocks noChangeArrowheads="1"/>
          </p:cNvSpPr>
          <p:nvPr/>
        </p:nvSpPr>
        <p:spPr bwMode="auto">
          <a:xfrm>
            <a:off x="1847850" y="27813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NL">
              <a:solidFill>
                <a:prstClr val="black"/>
              </a:solidFill>
            </a:endParaRPr>
          </a:p>
        </p:txBody>
      </p:sp>
      <p:sp>
        <p:nvSpPr>
          <p:cNvPr id="17" name="Rechthoek 1"/>
          <p:cNvSpPr>
            <a:spLocks noChangeArrowheads="1"/>
          </p:cNvSpPr>
          <p:nvPr/>
        </p:nvSpPr>
        <p:spPr bwMode="auto">
          <a:xfrm>
            <a:off x="2639566" y="175075"/>
            <a:ext cx="80284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prstClr val="black"/>
                </a:solidFill>
                <a:latin typeface="Calibri" pitchFamily="34" charset="0"/>
              </a:rPr>
              <a:t>1920_DCV_1_Inventarisatie</a:t>
            </a:r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93415" y="0"/>
            <a:ext cx="1053380" cy="756400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 rotWithShape="1">
          <a:blip r:embed="rId5" cstate="print"/>
          <a:srcRect l="21805" r="10840"/>
          <a:stretch/>
        </p:blipFill>
        <p:spPr>
          <a:xfrm>
            <a:off x="2131945" y="884199"/>
            <a:ext cx="299335" cy="412425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68218" y="2035983"/>
            <a:ext cx="263290" cy="321303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74322" y="3739251"/>
            <a:ext cx="266283" cy="416301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7112" y="1006429"/>
            <a:ext cx="385812" cy="263054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83700" y="3717032"/>
            <a:ext cx="299225" cy="290796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 rotWithShape="1">
          <a:blip r:embed="rId10" cstate="print"/>
          <a:srcRect l="17050" t="33024" r="61669" b="30375"/>
          <a:stretch/>
        </p:blipFill>
        <p:spPr>
          <a:xfrm>
            <a:off x="6621498" y="2692374"/>
            <a:ext cx="269390" cy="26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258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494769" y="0"/>
            <a:ext cx="556077" cy="6858000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487349" y="955161"/>
            <a:ext cx="3997378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r>
              <a:rPr lang="nl-NL" sz="1200" b="1" dirty="0">
                <a:solidFill>
                  <a:srgbClr val="0070C0"/>
                </a:solidFill>
                <a:latin typeface="Calibri"/>
                <a:ea typeface="Calibri" pitchFamily="34" charset="0"/>
                <a:cs typeface="Arial" charset="0"/>
              </a:rPr>
              <a:t>Leerdoel </a:t>
            </a:r>
            <a:br>
              <a:rPr lang="nl-NL" sz="1200" b="1" dirty="0">
                <a:solidFill>
                  <a:srgbClr val="0070C0"/>
                </a:solidFill>
                <a:latin typeface="Calibri"/>
                <a:ea typeface="Calibri" pitchFamily="34" charset="0"/>
                <a:cs typeface="Arial" charset="0"/>
              </a:rPr>
            </a:b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Je kunt je projectomgeving analyseren en verborgen krachten en invloeden omschrijven.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487349" y="1958442"/>
            <a:ext cx="3997378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r>
              <a:rPr lang="nl-NL" sz="1200" b="1" dirty="0">
                <a:solidFill>
                  <a:srgbClr val="0070C0"/>
                </a:solidFill>
                <a:latin typeface="Calibri"/>
                <a:ea typeface="Calibri" pitchFamily="34" charset="0"/>
                <a:cs typeface="Arial" charset="0"/>
              </a:rPr>
              <a:t>Leerproduct</a:t>
            </a:r>
          </a:p>
          <a:p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Dit product bestaat uit:</a:t>
            </a:r>
          </a:p>
          <a:p>
            <a:pPr marL="171450" indent="-171450">
              <a:buFontTx/>
              <a:buChar char="-"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Inventariseren van de stakeholders/actoren (zie LA1, dit heb je grotendeels al in kaart gebracht)</a:t>
            </a:r>
          </a:p>
          <a:p>
            <a:pPr marL="171450" indent="-171450">
              <a:buFontTx/>
              <a:buChar char="-"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Beschrijving van het belang van de verschillende actoren ten opzichte van de doelstelling</a:t>
            </a:r>
          </a:p>
          <a:p>
            <a:pPr marL="171450" indent="-171450">
              <a:buFontTx/>
              <a:buChar char="-"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Beschrijving op welke wijze de actoren worden betrokken bij het project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490248" y="3734859"/>
            <a:ext cx="3997378" cy="22929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nl-NL" sz="1200" b="1" dirty="0">
                <a:solidFill>
                  <a:srgbClr val="0070C0"/>
                </a:solidFill>
                <a:latin typeface="Calibri"/>
                <a:ea typeface="Calibri" pitchFamily="34" charset="0"/>
                <a:cs typeface="Arial" charset="0"/>
              </a:rPr>
              <a:t>Leerpad                                                                                     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Brainstorm met je groepje over jullie stakeholders/actoren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Beschrijf in een document alle actoren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Brainstorm met je groepje over de verschillende belangen van jullie actoren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Beschrijf het belang van de verschillende actoren tot het project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Brainstorm met je groep op welke wijze de actoren worden betrokken bij het project.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Beschrijf op welke wijze de actoren worden betrokken bij het project</a:t>
            </a:r>
          </a:p>
          <a:p>
            <a:pPr>
              <a:defRPr/>
            </a:pPr>
            <a:r>
              <a:rPr lang="nl-NL" sz="1100" b="1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	</a:t>
            </a:r>
            <a:endParaRPr lang="nl-NL" sz="1100" dirty="0">
              <a:solidFill>
                <a:prstClr val="black"/>
              </a:solidFill>
              <a:latin typeface="Calibri"/>
              <a:ea typeface="Calibri" pitchFamily="34" charset="0"/>
              <a:cs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012811" y="770494"/>
            <a:ext cx="3500438" cy="1754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nl-NL" sz="1200" b="1" dirty="0">
                <a:solidFill>
                  <a:srgbClr val="0070C0"/>
                </a:solidFill>
                <a:latin typeface="Calibri"/>
                <a:ea typeface="Calibri" pitchFamily="34" charset="0"/>
                <a:cs typeface="Arial" charset="0"/>
              </a:rPr>
              <a:t>Samenwerken</a:t>
            </a:r>
            <a:r>
              <a:rPr lang="nl-NL" sz="1200" b="1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			</a:t>
            </a:r>
            <a:endParaRPr lang="nl-NL" sz="1200" b="1" dirty="0">
              <a:solidFill>
                <a:srgbClr val="0070C0"/>
              </a:solidFill>
              <a:latin typeface="Calibri"/>
              <a:ea typeface="Calibri" pitchFamily="34" charset="0"/>
              <a:cs typeface="Arial" charset="0"/>
            </a:endParaRP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Plaats je product in je portfolio en vraag om feedback.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Bekijk leerproducten van anderen in hun portfolio en geef feedback.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Verbeter je leerproduct en plaats versie 2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200" dirty="0">
                <a:solidFill>
                  <a:prstClr val="black"/>
                </a:solidFill>
                <a:latin typeface="Calibri"/>
              </a:rPr>
              <a:t>Deze opdracht maak je met je projectgroep</a:t>
            </a:r>
            <a:endParaRPr lang="nl-NL" sz="1200" dirty="0">
              <a:solidFill>
                <a:prstClr val="black"/>
              </a:solidFill>
              <a:latin typeface="Calibri"/>
              <a:ea typeface="Calibri" pitchFamily="34" charset="0"/>
              <a:cs typeface="Arial" charset="0"/>
            </a:endParaRP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Versie 1 05-03-2020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Versie </a:t>
            </a:r>
            <a:r>
              <a:rPr lang="nl-NL" sz="120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2 12-03-2020</a:t>
            </a:r>
            <a:endParaRPr lang="nl-NL" sz="1200" dirty="0">
              <a:solidFill>
                <a:prstClr val="black"/>
              </a:solidFill>
              <a:latin typeface="Calibri"/>
              <a:ea typeface="Calibri" pitchFamily="34" charset="0"/>
              <a:cs typeface="Arial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7012811" y="2636913"/>
            <a:ext cx="3507254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nl-NL" sz="1200" b="1" dirty="0">
                <a:solidFill>
                  <a:srgbClr val="0070C0"/>
                </a:solidFill>
                <a:latin typeface="Calibri"/>
                <a:ea typeface="Calibri" pitchFamily="34" charset="0"/>
                <a:cs typeface="Arial" charset="0"/>
              </a:rPr>
              <a:t>Bijeenkomsten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Lessen stakeholdersanalyse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Les krachtenveldanalyse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Projecturen 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7012811" y="3626670"/>
            <a:ext cx="3500438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nl-NL" sz="1200" b="1" dirty="0">
                <a:solidFill>
                  <a:srgbClr val="0070C0"/>
                </a:solidFill>
                <a:latin typeface="Calibri"/>
                <a:ea typeface="Calibri" pitchFamily="34" charset="0"/>
                <a:cs typeface="Arial" charset="0"/>
              </a:rPr>
              <a:t>Bronnen</a:t>
            </a:r>
          </a:p>
          <a:p>
            <a:pPr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  <a:hlinkClick r:id="rId3"/>
              </a:rPr>
              <a:t>https://managementmodellensite.nl/krachtenveldanalyse/#.XFgTOlxKhPY</a:t>
            </a:r>
            <a:endParaRPr lang="nl-NL" sz="1200" dirty="0">
              <a:solidFill>
                <a:prstClr val="black"/>
              </a:solidFill>
              <a:latin typeface="Calibri"/>
              <a:ea typeface="Calibri" pitchFamily="34" charset="0"/>
              <a:cs typeface="Arial" charset="0"/>
            </a:endParaRPr>
          </a:p>
          <a:p>
            <a:pPr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  <a:hlinkClick r:id="rId4"/>
              </a:rPr>
              <a:t>https://haagsebeek.nl/server/multimediaserve/7534/Hoe-maak-ik-een-krachtenveldanalyse.pdf</a:t>
            </a: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 </a:t>
            </a:r>
          </a:p>
          <a:p>
            <a:pPr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wikiwijs</a:t>
            </a:r>
          </a:p>
        </p:txBody>
      </p:sp>
      <p:sp>
        <p:nvSpPr>
          <p:cNvPr id="12" name="Rechthoek 11"/>
          <p:cNvSpPr/>
          <p:nvPr/>
        </p:nvSpPr>
        <p:spPr>
          <a:xfrm>
            <a:off x="2032001" y="6667511"/>
            <a:ext cx="8636000" cy="206851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Text Box 96"/>
          <p:cNvSpPr txBox="1">
            <a:spLocks noChangeArrowheads="1"/>
          </p:cNvSpPr>
          <p:nvPr/>
        </p:nvSpPr>
        <p:spPr bwMode="auto">
          <a:xfrm>
            <a:off x="2979738" y="4968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NL">
              <a:solidFill>
                <a:prstClr val="black"/>
              </a:solidFill>
            </a:endParaRPr>
          </a:p>
        </p:txBody>
      </p:sp>
      <p:sp>
        <p:nvSpPr>
          <p:cNvPr id="15" name="Text Box 103"/>
          <p:cNvSpPr txBox="1">
            <a:spLocks noChangeArrowheads="1"/>
          </p:cNvSpPr>
          <p:nvPr/>
        </p:nvSpPr>
        <p:spPr bwMode="auto">
          <a:xfrm>
            <a:off x="1847850" y="270827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NL">
              <a:solidFill>
                <a:prstClr val="black"/>
              </a:solidFill>
            </a:endParaRPr>
          </a:p>
        </p:txBody>
      </p:sp>
      <p:sp>
        <p:nvSpPr>
          <p:cNvPr id="16" name="Text Box 105"/>
          <p:cNvSpPr txBox="1">
            <a:spLocks noChangeArrowheads="1"/>
          </p:cNvSpPr>
          <p:nvPr/>
        </p:nvSpPr>
        <p:spPr bwMode="auto">
          <a:xfrm>
            <a:off x="1847850" y="27813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NL">
              <a:solidFill>
                <a:prstClr val="black"/>
              </a:solidFill>
            </a:endParaRPr>
          </a:p>
        </p:txBody>
      </p:sp>
      <p:sp>
        <p:nvSpPr>
          <p:cNvPr id="17" name="Rechthoek 1"/>
          <p:cNvSpPr>
            <a:spLocks noChangeArrowheads="1"/>
          </p:cNvSpPr>
          <p:nvPr/>
        </p:nvSpPr>
        <p:spPr bwMode="auto">
          <a:xfrm>
            <a:off x="2639566" y="175075"/>
            <a:ext cx="80284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nl-NL" sz="2400">
                <a:solidFill>
                  <a:prstClr val="black"/>
                </a:solidFill>
                <a:latin typeface="Calibri" pitchFamily="34" charset="0"/>
              </a:rPr>
              <a:t>1920_</a:t>
            </a:r>
            <a:r>
              <a:rPr lang="nl-NL" sz="2400" dirty="0">
                <a:solidFill>
                  <a:prstClr val="black"/>
                </a:solidFill>
                <a:latin typeface="Calibri" pitchFamily="34" charset="0"/>
              </a:rPr>
              <a:t>DCV_2_Krachtenveld analyse </a:t>
            </a:r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93415" y="0"/>
            <a:ext cx="1053380" cy="756400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 rotWithShape="1">
          <a:blip r:embed="rId6" cstate="print"/>
          <a:srcRect l="21805" r="10840"/>
          <a:stretch/>
        </p:blipFill>
        <p:spPr>
          <a:xfrm>
            <a:off x="2131945" y="884199"/>
            <a:ext cx="299335" cy="412425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68218" y="2035983"/>
            <a:ext cx="263290" cy="321303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74322" y="3739251"/>
            <a:ext cx="266283" cy="416301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97112" y="894337"/>
            <a:ext cx="385812" cy="263054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83700" y="3916269"/>
            <a:ext cx="299225" cy="290796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 rotWithShape="1">
          <a:blip r:embed="rId11" cstate="print"/>
          <a:srcRect l="17050" t="33024" r="61669" b="30375"/>
          <a:stretch/>
        </p:blipFill>
        <p:spPr>
          <a:xfrm>
            <a:off x="6621498" y="2692374"/>
            <a:ext cx="269390" cy="260485"/>
          </a:xfrm>
          <a:prstGeom prst="rect">
            <a:avLst/>
          </a:prstGeom>
        </p:spPr>
      </p:pic>
      <p:pic>
        <p:nvPicPr>
          <p:cNvPr id="1028" name="Picture 4" descr="Afbeeldingsresultaat voor krachtenveldanalys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99" y="4940623"/>
            <a:ext cx="1866057" cy="160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krachtenveldanalys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661" y="5036779"/>
            <a:ext cx="1846405" cy="135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081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66FE4E-F728-4B2F-8798-321F418B6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 met de presentaties van jullie!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A6C4580-7D1B-4B36-9CEE-6F06D5EA7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449" y="5473793"/>
            <a:ext cx="6663576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73169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DarkSeedLeftStep">
      <a:dk1>
        <a:srgbClr val="000000"/>
      </a:dk1>
      <a:lt1>
        <a:srgbClr val="FFFFFF"/>
      </a:lt1>
      <a:dk2>
        <a:srgbClr val="41243B"/>
      </a:dk2>
      <a:lt2>
        <a:srgbClr val="E2E8E6"/>
      </a:lt2>
      <a:accent1>
        <a:srgbClr val="D13E79"/>
      </a:accent1>
      <a:accent2>
        <a:srgbClr val="C02DA5"/>
      </a:accent2>
      <a:accent3>
        <a:srgbClr val="AF3ED1"/>
      </a:accent3>
      <a:accent4>
        <a:srgbClr val="6C3DC5"/>
      </a:accent4>
      <a:accent5>
        <a:srgbClr val="424CD2"/>
      </a:accent5>
      <a:accent6>
        <a:srgbClr val="2D74C0"/>
      </a:accent6>
      <a:hlink>
        <a:srgbClr val="756CCE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831CFD-8AD8-4798-81A3-BF1D8A8A660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D699574-A1DE-4D3C-B563-641D5F0D55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D8B4B6-D6DD-432C-B473-5AC3EC84CE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1077</Words>
  <Application>Microsoft Office PowerPoint</Application>
  <PresentationFormat>Breedbeeld</PresentationFormat>
  <Paragraphs>131</Paragraphs>
  <Slides>11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11</vt:i4>
      </vt:variant>
    </vt:vector>
  </HeadingPairs>
  <TitlesOfParts>
    <vt:vector size="17" baseType="lpstr">
      <vt:lpstr>Arial</vt:lpstr>
      <vt:lpstr>Avenir Next LT Pro</vt:lpstr>
      <vt:lpstr>Calibri</vt:lpstr>
      <vt:lpstr>Segoe UI</vt:lpstr>
      <vt:lpstr>AccentBoxVTI</vt:lpstr>
      <vt:lpstr>Kantoorthema</vt:lpstr>
      <vt:lpstr>De Community verbonden.</vt:lpstr>
      <vt:lpstr>Wat was ook alweer de bedoeling?! </vt:lpstr>
      <vt:lpstr>Tot nu toe gedaan! </vt:lpstr>
      <vt:lpstr>Komende week! </vt:lpstr>
      <vt:lpstr>PowerPoint-presentatie</vt:lpstr>
      <vt:lpstr>Dinsdag </vt:lpstr>
      <vt:lpstr>PowerPoint-presentatie</vt:lpstr>
      <vt:lpstr>PowerPoint-presentatie</vt:lpstr>
      <vt:lpstr>Aan de slag met de presentaties van jullie!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Community verbonden.</dc:title>
  <dc:creator>Pascalle Cup</dc:creator>
  <cp:lastModifiedBy>Pascalle Cup</cp:lastModifiedBy>
  <cp:revision>5</cp:revision>
  <dcterms:created xsi:type="dcterms:W3CDTF">2020-02-16T18:14:32Z</dcterms:created>
  <dcterms:modified xsi:type="dcterms:W3CDTF">2020-02-18T10:15:13Z</dcterms:modified>
</cp:coreProperties>
</file>